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74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0" t="50417" r="18595" b="28333"/>
          <a:stretch/>
        </p:blipFill>
        <p:spPr bwMode="auto">
          <a:xfrm>
            <a:off x="0" y="0"/>
            <a:ext cx="8712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45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Impedance </a:t>
            </a:r>
            <a:r>
              <a:rPr lang="en-US" dirty="0" smtClean="0"/>
              <a:t>Combinations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7" t="24792" r="18712" b="13333"/>
          <a:stretch/>
        </p:blipFill>
        <p:spPr bwMode="auto">
          <a:xfrm>
            <a:off x="76200" y="1188720"/>
            <a:ext cx="5196840" cy="4526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249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9" t="26668" r="38755" b="10832"/>
          <a:stretch/>
        </p:blipFill>
        <p:spPr bwMode="auto">
          <a:xfrm>
            <a:off x="29497" y="0"/>
            <a:ext cx="5837903" cy="529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71875" r="38438" b="14062"/>
          <a:stretch/>
        </p:blipFill>
        <p:spPr bwMode="auto">
          <a:xfrm>
            <a:off x="304800" y="5638799"/>
            <a:ext cx="4724400" cy="109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132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2" t="25417" r="17071" b="17084"/>
          <a:stretch/>
        </p:blipFill>
        <p:spPr bwMode="auto">
          <a:xfrm>
            <a:off x="0" y="94881"/>
            <a:ext cx="8534400" cy="455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2" t="52320" r="39799" b="17439"/>
          <a:stretch/>
        </p:blipFill>
        <p:spPr bwMode="auto">
          <a:xfrm>
            <a:off x="0" y="4650963"/>
            <a:ext cx="4925962" cy="221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8332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61" t="23750" r="19414" b="11041"/>
          <a:stretch/>
        </p:blipFill>
        <p:spPr bwMode="auto">
          <a:xfrm>
            <a:off x="-22124" y="22122"/>
            <a:ext cx="8461301" cy="5083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7" t="62601" r="20278" b="11390"/>
          <a:stretch/>
        </p:blipFill>
        <p:spPr bwMode="auto">
          <a:xfrm>
            <a:off x="1327355" y="4800600"/>
            <a:ext cx="7004892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2599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Phasor </a:t>
            </a:r>
            <a:r>
              <a:rPr lang="en-US" dirty="0" smtClean="0"/>
              <a:t>Relationships for </a:t>
            </a:r>
            <a:r>
              <a:rPr lang="en-US" dirty="0"/>
              <a:t>Circuit </a:t>
            </a:r>
            <a:r>
              <a:rPr lang="en-US" dirty="0" smtClean="0"/>
              <a:t>Elements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8" t="54420" r="39008" b="18045"/>
          <a:stretch/>
        </p:blipFill>
        <p:spPr bwMode="auto">
          <a:xfrm>
            <a:off x="0" y="1066800"/>
            <a:ext cx="5729748" cy="2241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96" t="28327" r="19961" b="50000"/>
          <a:stretch/>
        </p:blipFill>
        <p:spPr bwMode="auto">
          <a:xfrm>
            <a:off x="5943600" y="1036074"/>
            <a:ext cx="2974030" cy="2316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7" t="44355" r="38313" b="14166"/>
          <a:stretch/>
        </p:blipFill>
        <p:spPr bwMode="auto">
          <a:xfrm>
            <a:off x="0" y="3161851"/>
            <a:ext cx="6248400" cy="3704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83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2" t="64375" r="39224" b="13750"/>
          <a:stretch/>
        </p:blipFill>
        <p:spPr bwMode="auto">
          <a:xfrm>
            <a:off x="0" y="14748"/>
            <a:ext cx="6514601" cy="204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2" t="43649" r="20755" b="28175"/>
          <a:stretch/>
        </p:blipFill>
        <p:spPr bwMode="auto">
          <a:xfrm>
            <a:off x="0" y="2057400"/>
            <a:ext cx="706002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221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2" t="46250" r="19648" b="15000"/>
          <a:stretch/>
        </p:blipFill>
        <p:spPr bwMode="auto">
          <a:xfrm>
            <a:off x="0" y="0"/>
            <a:ext cx="9144000" cy="3279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437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Impedance and </a:t>
            </a:r>
            <a:r>
              <a:rPr lang="en-US" dirty="0" smtClean="0"/>
              <a:t>Admittance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2" t="36985" r="38824" b="21630"/>
          <a:stretch/>
        </p:blipFill>
        <p:spPr bwMode="auto">
          <a:xfrm>
            <a:off x="29497" y="914400"/>
            <a:ext cx="6019800" cy="364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4419600"/>
            <a:ext cx="457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where </a:t>
            </a:r>
            <a:r>
              <a:rPr lang="en-US" sz="2000" b="1" dirty="0"/>
              <a:t>Z </a:t>
            </a:r>
            <a:r>
              <a:rPr lang="en-US" sz="2000" dirty="0"/>
              <a:t>is a frequency-dependent </a:t>
            </a:r>
            <a:r>
              <a:rPr lang="en-US" sz="2000" dirty="0" smtClean="0"/>
              <a:t>quantity known </a:t>
            </a:r>
            <a:r>
              <a:rPr lang="en-US" sz="2000" dirty="0"/>
              <a:t>as </a:t>
            </a:r>
            <a:r>
              <a:rPr lang="en-US" sz="2000" i="1" dirty="0"/>
              <a:t>impedance</a:t>
            </a:r>
            <a:r>
              <a:rPr lang="en-US" sz="2000" dirty="0"/>
              <a:t>, measured in ohms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Although the impedance is the ratio </a:t>
            </a:r>
            <a:r>
              <a:rPr lang="en-US" sz="2000" dirty="0" smtClean="0"/>
              <a:t>of two </a:t>
            </a:r>
            <a:r>
              <a:rPr lang="en-US" sz="2000" dirty="0"/>
              <a:t>phasors, it is not a phasor, because it does not correspond to a </a:t>
            </a:r>
            <a:r>
              <a:rPr lang="en-US" sz="2000" dirty="0" err="1"/>
              <a:t>sinusoidally</a:t>
            </a:r>
            <a:r>
              <a:rPr lang="en-US" sz="2000" dirty="0"/>
              <a:t> varying </a:t>
            </a:r>
            <a:r>
              <a:rPr lang="en-US" sz="2000" dirty="0" smtClean="0"/>
              <a:t>quantity</a:t>
            </a:r>
            <a:endParaRPr lang="en-US" sz="2000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42" t="31351" r="16674" b="34324"/>
          <a:stretch/>
        </p:blipFill>
        <p:spPr bwMode="auto">
          <a:xfrm>
            <a:off x="6019800" y="3922151"/>
            <a:ext cx="3124200" cy="285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9180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t="52291" r="38507" b="42917"/>
          <a:stretch/>
        </p:blipFill>
        <p:spPr bwMode="auto">
          <a:xfrm>
            <a:off x="304799" y="304800"/>
            <a:ext cx="4953001" cy="50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76200" y="1028343"/>
                <a:ext cx="9067800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where is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𝑅</m:t>
                    </m:r>
                    <m:r>
                      <a:rPr lang="en-US" i="1" dirty="0" smtClean="0">
                        <a:latin typeface="Cambria Math"/>
                      </a:rPr>
                      <m:t>= </m:t>
                    </m:r>
                    <m:r>
                      <a:rPr lang="en-US" i="1" dirty="0" err="1" smtClean="0">
                        <a:latin typeface="Cambria Math"/>
                      </a:rPr>
                      <m:t>𝑅𝑒</m:t>
                    </m:r>
                    <m:r>
                      <a:rPr lang="en-US" b="0" i="1" dirty="0" smtClean="0">
                        <a:latin typeface="Cambria Math"/>
                      </a:rPr>
                      <m:t> </m:t>
                    </m:r>
                    <m:r>
                      <a:rPr lang="en-US" b="1" i="1" dirty="0" err="1" smtClean="0">
                        <a:latin typeface="Cambria Math"/>
                      </a:rPr>
                      <m:t>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i="1" dirty="0" smtClean="0"/>
                  <a:t>resistance </a:t>
                </a: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𝐼𝑚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1" i="1" smtClean="0">
                        <a:latin typeface="Cambria Math"/>
                      </a:rPr>
                      <m:t>𝒁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the </a:t>
                </a:r>
                <a:r>
                  <a:rPr lang="en-US" i="1" dirty="0"/>
                  <a:t>reactance</a:t>
                </a:r>
                <a:r>
                  <a:rPr lang="en-US" dirty="0"/>
                  <a:t>. </a:t>
                </a:r>
                <a:r>
                  <a:rPr lang="en-US" dirty="0" smtClean="0"/>
                  <a:t>The reactance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may be positive or negative. We say that the impedance </a:t>
                </a:r>
                <a:r>
                  <a:rPr lang="en-US" dirty="0" smtClean="0"/>
                  <a:t>is inductive </a:t>
                </a: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positive or capacitive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negative. </a:t>
                </a:r>
                <a:r>
                  <a:rPr lang="en-US" dirty="0" smtClean="0"/>
                  <a:t>Thus, impedance </a:t>
                </a:r>
                <a:r>
                  <a:rPr lang="en-US" dirty="0"/>
                  <a:t>is said to be </a:t>
                </a:r>
                <a:r>
                  <a:rPr lang="en-US" b="1" i="1" dirty="0"/>
                  <a:t>inductive </a:t>
                </a:r>
                <a:r>
                  <a:rPr lang="en-US" b="1" dirty="0"/>
                  <a:t>or lagging </a:t>
                </a:r>
                <a:r>
                  <a:rPr lang="en-US" dirty="0"/>
                  <a:t>since </a:t>
                </a:r>
                <a:r>
                  <a:rPr lang="en-US" dirty="0" smtClean="0"/>
                  <a:t>current lags </a:t>
                </a:r>
                <a:r>
                  <a:rPr lang="en-US" dirty="0"/>
                  <a:t>voltage, while impedance is capacitive or </a:t>
                </a:r>
                <a:r>
                  <a:rPr lang="en-US" dirty="0" smtClean="0"/>
                  <a:t>leading because </a:t>
                </a:r>
                <a:r>
                  <a:rPr lang="en-US" dirty="0"/>
                  <a:t>current leads voltage. The impedance, resistance, and </a:t>
                </a:r>
                <a:r>
                  <a:rPr lang="en-US" dirty="0" smtClean="0"/>
                  <a:t>reactance are </a:t>
                </a:r>
                <a:r>
                  <a:rPr lang="en-US" dirty="0"/>
                  <a:t>all measured in ohms. The impedance may also be expressed </a:t>
                </a:r>
                <a:r>
                  <a:rPr lang="en-US" dirty="0" smtClean="0"/>
                  <a:t>in polar </a:t>
                </a:r>
                <a:r>
                  <a:rPr lang="en-US" dirty="0"/>
                  <a:t>form </a:t>
                </a: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028343"/>
                <a:ext cx="9067800" cy="1754326"/>
              </a:xfrm>
              <a:prstGeom prst="rect">
                <a:avLst/>
              </a:prstGeom>
              <a:blipFill rotWithShape="1">
                <a:blip r:embed="rId3"/>
                <a:stretch>
                  <a:fillRect l="-605" t="-1742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53" t="80545" r="38957" b="12802"/>
          <a:stretch/>
        </p:blipFill>
        <p:spPr bwMode="auto">
          <a:xfrm>
            <a:off x="762000" y="2895600"/>
            <a:ext cx="403167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2" t="36391" r="16561" b="24294"/>
          <a:stretch/>
        </p:blipFill>
        <p:spPr bwMode="auto">
          <a:xfrm>
            <a:off x="152400" y="3426618"/>
            <a:ext cx="6757183" cy="3431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315200" y="5691430"/>
            <a:ext cx="16002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Admittance is measured </a:t>
            </a:r>
            <a:r>
              <a:rPr lang="en-US" dirty="0"/>
              <a:t>in</a:t>
            </a:r>
            <a:br>
              <a:rPr lang="en-US" dirty="0"/>
            </a:br>
            <a:r>
              <a:rPr lang="en-US" dirty="0" err="1"/>
              <a:t>siemens</a:t>
            </a:r>
            <a:r>
              <a:rPr lang="en-US" dirty="0"/>
              <a:t> (S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9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5" t="26875" r="18594" b="10208"/>
          <a:stretch/>
        </p:blipFill>
        <p:spPr bwMode="auto">
          <a:xfrm>
            <a:off x="0" y="22123"/>
            <a:ext cx="5910523" cy="493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85" t="54537" r="19282" b="20060"/>
          <a:stretch/>
        </p:blipFill>
        <p:spPr bwMode="auto">
          <a:xfrm>
            <a:off x="228599" y="4953001"/>
            <a:ext cx="5681923" cy="185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54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3" t="24167" r="16604" b="8958"/>
          <a:stretch/>
        </p:blipFill>
        <p:spPr bwMode="auto">
          <a:xfrm>
            <a:off x="17206" y="36871"/>
            <a:ext cx="8321040" cy="4892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4" t="74093" r="34584" b="17842"/>
          <a:stretch/>
        </p:blipFill>
        <p:spPr bwMode="auto">
          <a:xfrm>
            <a:off x="17206" y="5206180"/>
            <a:ext cx="6264870" cy="81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815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Kirchhoff’s Laws in </a:t>
            </a:r>
            <a:r>
              <a:rPr lang="en-US" dirty="0" smtClean="0"/>
              <a:t>the Frequency Domain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6" t="46459" r="38389" b="18125"/>
          <a:stretch/>
        </p:blipFill>
        <p:spPr bwMode="auto">
          <a:xfrm>
            <a:off x="22123" y="1066800"/>
            <a:ext cx="6764767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8" t="35115" r="19735" b="35651"/>
          <a:stretch/>
        </p:blipFill>
        <p:spPr bwMode="auto">
          <a:xfrm>
            <a:off x="0" y="4419600"/>
            <a:ext cx="610440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1939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154</Words>
  <Application>Microsoft Office PowerPoint</Application>
  <PresentationFormat>On-screen Show (4:3)</PresentationFormat>
  <Paragraphs>9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Phasor Relationships for Circuit Elements</vt:lpstr>
      <vt:lpstr>PowerPoint Presentation</vt:lpstr>
      <vt:lpstr>PowerPoint Presentation</vt:lpstr>
      <vt:lpstr>Impedance and Admittance</vt:lpstr>
      <vt:lpstr>PowerPoint Presentation</vt:lpstr>
      <vt:lpstr>PowerPoint Presentation</vt:lpstr>
      <vt:lpstr>PowerPoint Presentation</vt:lpstr>
      <vt:lpstr>Kirchhoff’s Laws in the Frequency Domain</vt:lpstr>
      <vt:lpstr>PowerPoint Presentation</vt:lpstr>
      <vt:lpstr>Impedance Combinations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</dc:creator>
  <cp:lastModifiedBy>Windows User</cp:lastModifiedBy>
  <cp:revision>8</cp:revision>
  <dcterms:created xsi:type="dcterms:W3CDTF">2006-08-16T00:00:00Z</dcterms:created>
  <dcterms:modified xsi:type="dcterms:W3CDTF">2020-10-27T06:32:43Z</dcterms:modified>
</cp:coreProperties>
</file>